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004800" cy="9753600"/>
  <p:notesSz cx="6858000" cy="9144000"/>
  <p:defaultTextStyle>
    <a:lvl1pPr algn="ctr" defTabSz="584200">
      <a:defRPr sz="4000">
        <a:latin typeface="+mn-lt"/>
        <a:ea typeface="+mn-ea"/>
        <a:cs typeface="+mn-cs"/>
        <a:sym typeface="Gill Sans"/>
      </a:defRPr>
    </a:lvl1pPr>
    <a:lvl2pPr indent="342900" algn="ctr" defTabSz="584200">
      <a:defRPr sz="4000">
        <a:latin typeface="+mn-lt"/>
        <a:ea typeface="+mn-ea"/>
        <a:cs typeface="+mn-cs"/>
        <a:sym typeface="Gill Sans"/>
      </a:defRPr>
    </a:lvl2pPr>
    <a:lvl3pPr indent="685800" algn="ctr" defTabSz="584200">
      <a:defRPr sz="4000">
        <a:latin typeface="+mn-lt"/>
        <a:ea typeface="+mn-ea"/>
        <a:cs typeface="+mn-cs"/>
        <a:sym typeface="Gill Sans"/>
      </a:defRPr>
    </a:lvl3pPr>
    <a:lvl4pPr indent="1028700" algn="ctr" defTabSz="584200">
      <a:defRPr sz="4000">
        <a:latin typeface="+mn-lt"/>
        <a:ea typeface="+mn-ea"/>
        <a:cs typeface="+mn-cs"/>
        <a:sym typeface="Gill Sans"/>
      </a:defRPr>
    </a:lvl4pPr>
    <a:lvl5pPr indent="1371600" algn="ctr" defTabSz="584200">
      <a:defRPr sz="4000">
        <a:latin typeface="+mn-lt"/>
        <a:ea typeface="+mn-ea"/>
        <a:cs typeface="+mn-cs"/>
        <a:sym typeface="Gill Sans"/>
      </a:defRPr>
    </a:lvl5pPr>
    <a:lvl6pPr indent="1714500" algn="ctr" defTabSz="584200">
      <a:defRPr sz="4000">
        <a:latin typeface="+mn-lt"/>
        <a:ea typeface="+mn-ea"/>
        <a:cs typeface="+mn-cs"/>
        <a:sym typeface="Gill Sans"/>
      </a:defRPr>
    </a:lvl6pPr>
    <a:lvl7pPr indent="2057400" algn="ctr" defTabSz="584200">
      <a:defRPr sz="4000">
        <a:latin typeface="+mn-lt"/>
        <a:ea typeface="+mn-ea"/>
        <a:cs typeface="+mn-cs"/>
        <a:sym typeface="Gill Sans"/>
      </a:defRPr>
    </a:lvl7pPr>
    <a:lvl8pPr indent="2400300" algn="ctr" defTabSz="584200">
      <a:defRPr sz="4000">
        <a:latin typeface="+mn-lt"/>
        <a:ea typeface="+mn-ea"/>
        <a:cs typeface="+mn-cs"/>
        <a:sym typeface="Gill Sans"/>
      </a:defRPr>
    </a:lvl8pPr>
    <a:lvl9pPr indent="2743200" algn="ctr" defTabSz="584200">
      <a:defRPr sz="4000"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646464"/>
        </a:fontRef>
        <a:srgbClr val="646464"/>
      </a:tcTxStyle>
      <a:tcStyle>
        <a:tcBdr>
          <a:left>
            <a:ln w="12700" cap="flat">
              <a:solidFill>
                <a:srgbClr val="B6B8B9"/>
              </a:solidFill>
              <a:prstDash val="solid"/>
              <a:miter lim="400000"/>
            </a:ln>
          </a:left>
          <a:right>
            <a:ln w="12700" cap="flat">
              <a:solidFill>
                <a:srgbClr val="B6B8B9"/>
              </a:solidFill>
              <a:prstDash val="solid"/>
              <a:miter lim="400000"/>
            </a:ln>
          </a:right>
          <a:top>
            <a:ln w="12700" cap="flat">
              <a:solidFill>
                <a:srgbClr val="B6B8B9"/>
              </a:solidFill>
              <a:prstDash val="solid"/>
              <a:miter lim="400000"/>
            </a:ln>
          </a:top>
          <a:bottom>
            <a:ln w="12700" cap="flat">
              <a:solidFill>
                <a:srgbClr val="B6B8B9"/>
              </a:solidFill>
              <a:prstDash val="solid"/>
              <a:miter lim="400000"/>
            </a:ln>
          </a:bottom>
          <a:insideH>
            <a:ln w="12700" cap="flat">
              <a:solidFill>
                <a:srgbClr val="B6B8B9"/>
              </a:solidFill>
              <a:prstDash val="solid"/>
              <a:miter lim="400000"/>
            </a:ln>
          </a:insideH>
          <a:insideV>
            <a:ln w="12700" cap="flat">
              <a:solidFill>
                <a:srgbClr val="B6B8B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191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6B8B9"/>
              </a:solidFill>
              <a:prstDash val="solid"/>
              <a:miter lim="400000"/>
            </a:ln>
          </a:left>
          <a:right>
            <a:ln w="12700" cap="flat">
              <a:solidFill>
                <a:srgbClr val="B6B8B9"/>
              </a:solidFill>
              <a:prstDash val="solid"/>
              <a:miter lim="400000"/>
            </a:ln>
          </a:right>
          <a:top>
            <a:ln w="12700" cap="flat">
              <a:solidFill>
                <a:srgbClr val="B6B8B9"/>
              </a:solidFill>
              <a:prstDash val="solid"/>
              <a:miter lim="400000"/>
            </a:ln>
          </a:top>
          <a:bottom>
            <a:ln w="12700" cap="flat">
              <a:solidFill>
                <a:srgbClr val="B6B8B9"/>
              </a:solidFill>
              <a:prstDash val="solid"/>
              <a:miter lim="400000"/>
            </a:ln>
          </a:bottom>
          <a:insideH>
            <a:ln w="12700" cap="flat">
              <a:solidFill>
                <a:srgbClr val="B6B8B9"/>
              </a:solidFill>
              <a:prstDash val="solid"/>
              <a:miter lim="400000"/>
            </a:ln>
          </a:insideH>
          <a:insideV>
            <a:ln w="12700" cap="flat">
              <a:solidFill>
                <a:srgbClr val="B6B8B9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6B8B9"/>
              </a:solidFill>
              <a:prstDash val="solid"/>
              <a:miter lim="400000"/>
            </a:ln>
          </a:left>
          <a:right>
            <a:ln w="12700" cap="flat">
              <a:solidFill>
                <a:srgbClr val="B6B8B9"/>
              </a:solidFill>
              <a:prstDash val="solid"/>
              <a:miter lim="400000"/>
            </a:ln>
          </a:right>
          <a:top>
            <a:ln w="12700" cap="flat">
              <a:solidFill>
                <a:srgbClr val="B6B8B9"/>
              </a:solidFill>
              <a:prstDash val="solid"/>
              <a:miter lim="400000"/>
            </a:ln>
          </a:top>
          <a:bottom>
            <a:ln w="12700" cap="flat">
              <a:solidFill>
                <a:srgbClr val="B6B8B9"/>
              </a:solidFill>
              <a:prstDash val="solid"/>
              <a:miter lim="400000"/>
            </a:ln>
          </a:bottom>
          <a:insideH>
            <a:ln w="12700" cap="flat">
              <a:solidFill>
                <a:srgbClr val="B6B8B9"/>
              </a:solidFill>
              <a:prstDash val="solid"/>
              <a:miter lim="400000"/>
            </a:ln>
          </a:insideH>
          <a:insideV>
            <a:ln w="12700" cap="flat">
              <a:solidFill>
                <a:srgbClr val="B6B8B9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6B8B9"/>
              </a:solidFill>
              <a:prstDash val="solid"/>
              <a:miter lim="400000"/>
            </a:ln>
          </a:left>
          <a:right>
            <a:ln w="12700" cap="flat">
              <a:solidFill>
                <a:srgbClr val="B6B8B9"/>
              </a:solidFill>
              <a:prstDash val="solid"/>
              <a:miter lim="400000"/>
            </a:ln>
          </a:right>
          <a:top>
            <a:ln w="12700" cap="flat">
              <a:solidFill>
                <a:srgbClr val="B6B8B9"/>
              </a:solidFill>
              <a:prstDash val="solid"/>
              <a:miter lim="400000"/>
            </a:ln>
          </a:top>
          <a:bottom>
            <a:ln w="12700" cap="flat">
              <a:solidFill>
                <a:srgbClr val="B6B8B9"/>
              </a:solidFill>
              <a:prstDash val="solid"/>
              <a:miter lim="400000"/>
            </a:ln>
          </a:bottom>
          <a:insideH>
            <a:ln w="12700" cap="flat">
              <a:solidFill>
                <a:srgbClr val="B6B8B9"/>
              </a:solidFill>
              <a:prstDash val="solid"/>
              <a:miter lim="400000"/>
            </a:ln>
          </a:insideH>
          <a:insideV>
            <a:ln w="12700" cap="flat">
              <a:solidFill>
                <a:srgbClr val="B6B8B9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9" d="100"/>
          <a:sy n="49" d="100"/>
        </p:scale>
        <p:origin x="-1976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7958931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079500" y="4864100"/>
            <a:ext cx="10820395" cy="127"/>
          </a:xfrm>
          <a:prstGeom prst="line">
            <a:avLst/>
          </a:prstGeom>
          <a:ln w="12700">
            <a:solidFill>
              <a:srgbClr val="B6B8B9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696700" y="292100"/>
            <a:ext cx="1" cy="508660"/>
          </a:xfrm>
          <a:prstGeom prst="line">
            <a:avLst/>
          </a:prstGeom>
          <a:ln w="25400">
            <a:solidFill>
              <a:srgbClr val="000000">
                <a:alpha val="45000"/>
              </a:srgbClr>
            </a:solidFill>
            <a:miter lim="400000"/>
          </a:ln>
          <a:effectLst>
            <a:outerShdw blurRad="25400" dist="25400" dir="5400000" rotWithShape="0">
              <a:srgbClr val="FFFFFF"/>
            </a:outerShdw>
          </a:effectLst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" name="Shape 11">
            <a:hlinkClick r:id="" action="ppaction://hlinkshowjump?jump=nextslide"/>
          </p:cNvPr>
          <p:cNvSpPr/>
          <p:nvPr/>
        </p:nvSpPr>
        <p:spPr>
          <a:xfrm>
            <a:off x="11976100" y="368300"/>
            <a:ext cx="342900" cy="342900"/>
          </a:xfrm>
          <a:prstGeom prst="rightArrow">
            <a:avLst>
              <a:gd name="adj1" fmla="val 40741"/>
              <a:gd name="adj2" fmla="val 59259"/>
            </a:avLst>
          </a:prstGeom>
          <a:solidFill>
            <a:srgbClr val="FFFFFF">
              <a:alpha val="60000"/>
            </a:srgbClr>
          </a:solidFill>
          <a:ln w="25400">
            <a:miter lim="400000"/>
          </a:ln>
          <a:effectLst>
            <a:outerShdw blurRad="25400" dist="12700" dir="16200000" rotWithShape="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12">
            <a:hlinkClick r:id="" action="ppaction://hlinkshowjump?jump=previousslide"/>
          </p:cNvPr>
          <p:cNvSpPr/>
          <p:nvPr/>
        </p:nvSpPr>
        <p:spPr>
          <a:xfrm>
            <a:off x="11074400" y="368300"/>
            <a:ext cx="342900" cy="34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15200"/>
                </a:moveTo>
                <a:lnTo>
                  <a:pt x="12800" y="21600"/>
                </a:lnTo>
                <a:lnTo>
                  <a:pt x="0" y="10800"/>
                </a:lnTo>
                <a:lnTo>
                  <a:pt x="12800" y="0"/>
                </a:lnTo>
                <a:lnTo>
                  <a:pt x="12800" y="6400"/>
                </a:lnTo>
                <a:lnTo>
                  <a:pt x="21600" y="6400"/>
                </a:lnTo>
                <a:lnTo>
                  <a:pt x="21600" y="152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25400">
            <a:miter lim="400000"/>
          </a:ln>
          <a:effectLst>
            <a:outerShdw blurRad="25400" dist="12700" dir="16200000" rotWithShape="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3" name="nav_home.png"/>
          <p:cNvPicPr/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673100" y="381000"/>
            <a:ext cx="355600" cy="355600"/>
          </a:xfrm>
          <a:prstGeom prst="rect">
            <a:avLst/>
          </a:prstGeom>
          <a:ln w="12700">
            <a:miter lim="400000"/>
          </a:ln>
          <a:effectLst>
            <a:outerShdw blurRad="25400" dist="12700" dir="16200000" rotWithShape="0">
              <a:srgbClr val="000000">
                <a:alpha val="80000"/>
              </a:srgbClr>
            </a:outerShdw>
          </a:effectLst>
        </p:spPr>
      </p:pic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0900">
                <a:solidFill>
                  <a:srgbClr val="84858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900">
                <a:solidFill>
                  <a:srgbClr val="848586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371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B6B8B9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solidFill>
                  <a:srgbClr val="B6B8B9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solidFill>
                  <a:srgbClr val="B6B8B9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solidFill>
                  <a:srgbClr val="B6B8B9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solidFill>
                  <a:srgbClr val="B6B8B9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B6B8B9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B6B8B9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B6B8B9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B6B8B9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B6B8B9"/>
                </a:solidFill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647700" y="1130300"/>
            <a:ext cx="5867400" cy="15621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B6B8B9"/>
                </a:solidFill>
              </a:rP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647700" y="2641600"/>
            <a:ext cx="5867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B6B8B9"/>
                </a:solidFill>
              </a:rPr>
              <a:t>Title Text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1270000" y="2641600"/>
            <a:ext cx="5046134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B6B8B9"/>
                </a:solidFill>
              </a:rPr>
              <a:t>Title Text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7772400" y="2641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B6B8B9"/>
                </a:solid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B6B8B9"/>
                </a:solid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B6B8B9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3939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93939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6959600"/>
            <a:ext cx="10464800" cy="1562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39393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939393"/>
                </a:solidFill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11696700" y="292100"/>
            <a:ext cx="1" cy="508660"/>
          </a:xfrm>
          <a:prstGeom prst="line">
            <a:avLst/>
          </a:prstGeom>
          <a:ln w="25400">
            <a:solidFill>
              <a:srgbClr val="000000">
                <a:alpha val="45000"/>
              </a:srgbClr>
            </a:solidFill>
            <a:miter lim="400000"/>
          </a:ln>
          <a:effectLst>
            <a:outerShdw blurRad="25400" dist="25400" dir="5400000" rotWithShape="0">
              <a:srgbClr val="FFFFFF"/>
            </a:outerShdw>
          </a:effectLst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" name="Shape 33">
            <a:hlinkClick r:id="" action="ppaction://hlinkshowjump?jump=nextslide"/>
          </p:cNvPr>
          <p:cNvSpPr/>
          <p:nvPr/>
        </p:nvSpPr>
        <p:spPr>
          <a:xfrm>
            <a:off x="11976100" y="368300"/>
            <a:ext cx="342900" cy="342900"/>
          </a:xfrm>
          <a:prstGeom prst="rightArrow">
            <a:avLst>
              <a:gd name="adj1" fmla="val 40741"/>
              <a:gd name="adj2" fmla="val 59259"/>
            </a:avLst>
          </a:prstGeom>
          <a:solidFill>
            <a:srgbClr val="FFFFFF">
              <a:alpha val="60000"/>
            </a:srgbClr>
          </a:solidFill>
          <a:ln w="25400">
            <a:miter lim="400000"/>
          </a:ln>
          <a:effectLst>
            <a:outerShdw blurRad="25400" dist="12700" dir="16200000" rotWithShape="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" name="Shape 34">
            <a:hlinkClick r:id="" action="ppaction://hlinkshowjump?jump=previousslide"/>
          </p:cNvPr>
          <p:cNvSpPr/>
          <p:nvPr/>
        </p:nvSpPr>
        <p:spPr>
          <a:xfrm>
            <a:off x="11074400" y="368300"/>
            <a:ext cx="342900" cy="34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15200"/>
                </a:moveTo>
                <a:lnTo>
                  <a:pt x="12800" y="21600"/>
                </a:lnTo>
                <a:lnTo>
                  <a:pt x="0" y="10800"/>
                </a:lnTo>
                <a:lnTo>
                  <a:pt x="12800" y="0"/>
                </a:lnTo>
                <a:lnTo>
                  <a:pt x="12800" y="6400"/>
                </a:lnTo>
                <a:lnTo>
                  <a:pt x="21600" y="6400"/>
                </a:lnTo>
                <a:lnTo>
                  <a:pt x="21600" y="152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25400">
            <a:miter lim="400000"/>
          </a:ln>
          <a:effectLst>
            <a:outerShdw blurRad="25400" dist="12700" dir="16200000" rotWithShape="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35" name="nav_home.png"/>
          <p:cNvPicPr/>
          <p:nvPr/>
        </p:nvPicPr>
        <p:blipFill>
          <a:blip r:embed="rId2">
            <a:alphaModFix amt="60000"/>
            <a:extLst/>
          </a:blip>
          <a:stretch>
            <a:fillRect/>
          </a:stretch>
        </p:blipFill>
        <p:spPr>
          <a:xfrm>
            <a:off x="673100" y="381000"/>
            <a:ext cx="355600" cy="355600"/>
          </a:xfrm>
          <a:prstGeom prst="rect">
            <a:avLst/>
          </a:prstGeom>
          <a:ln w="12700">
            <a:miter lim="400000"/>
          </a:ln>
          <a:effectLst>
            <a:outerShdw blurRad="25400" dist="12700" dir="16200000" rotWithShape="0">
              <a:srgbClr val="000000">
                <a:alpha val="80000"/>
              </a:srgbClr>
            </a:outerShdw>
          </a:effectLst>
        </p:spPr>
      </p:pic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B6B8B9"/>
                </a:solidFill>
              </a:rPr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11696700" y="292100"/>
            <a:ext cx="1" cy="508660"/>
          </a:xfrm>
          <a:prstGeom prst="line">
            <a:avLst/>
          </a:prstGeom>
          <a:ln w="25400">
            <a:solidFill>
              <a:srgbClr val="000000">
                <a:alpha val="45000"/>
              </a:srgbClr>
            </a:solidFill>
            <a:miter lim="400000"/>
          </a:ln>
          <a:effectLst>
            <a:outerShdw blurRad="25400" dist="25400" dir="5400000" rotWithShape="0">
              <a:srgbClr val="FFFFFF"/>
            </a:outerShdw>
          </a:effectLst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>
            <a:hlinkClick r:id="" action="ppaction://hlinkshowjump?jump=nextslide"/>
          </p:cNvPr>
          <p:cNvSpPr/>
          <p:nvPr/>
        </p:nvSpPr>
        <p:spPr>
          <a:xfrm>
            <a:off x="11976100" y="368300"/>
            <a:ext cx="342900" cy="342900"/>
          </a:xfrm>
          <a:prstGeom prst="rightArrow">
            <a:avLst>
              <a:gd name="adj1" fmla="val 40741"/>
              <a:gd name="adj2" fmla="val 59259"/>
            </a:avLst>
          </a:prstGeom>
          <a:solidFill>
            <a:srgbClr val="FFFFFF">
              <a:alpha val="60000"/>
            </a:srgbClr>
          </a:solidFill>
          <a:ln w="25400">
            <a:miter lim="400000"/>
          </a:ln>
          <a:effectLst>
            <a:outerShdw blurRad="25400" dist="12700" dir="16200000" rotWithShape="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Shape 4">
            <a:hlinkClick r:id="" action="ppaction://hlinkshowjump?jump=previousslide"/>
          </p:cNvPr>
          <p:cNvSpPr/>
          <p:nvPr/>
        </p:nvSpPr>
        <p:spPr>
          <a:xfrm>
            <a:off x="11074400" y="368300"/>
            <a:ext cx="342900" cy="3429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800" y="15200"/>
                </a:moveTo>
                <a:lnTo>
                  <a:pt x="12800" y="21600"/>
                </a:lnTo>
                <a:lnTo>
                  <a:pt x="0" y="10800"/>
                </a:lnTo>
                <a:lnTo>
                  <a:pt x="12800" y="0"/>
                </a:lnTo>
                <a:lnTo>
                  <a:pt x="12800" y="6400"/>
                </a:lnTo>
                <a:lnTo>
                  <a:pt x="21600" y="6400"/>
                </a:lnTo>
                <a:lnTo>
                  <a:pt x="21600" y="152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 w="25400">
            <a:miter lim="400000"/>
          </a:ln>
          <a:effectLst>
            <a:outerShdw blurRad="25400" dist="12700" dir="16200000" rotWithShape="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5" name="nav_home.png"/>
          <p:cNvPicPr/>
          <p:nvPr/>
        </p:nvPicPr>
        <p:blipFill>
          <a:blip r:embed="rId15">
            <a:alphaModFix amt="60000"/>
            <a:extLst/>
          </a:blip>
          <a:stretch>
            <a:fillRect/>
          </a:stretch>
        </p:blipFill>
        <p:spPr>
          <a:xfrm>
            <a:off x="673100" y="381000"/>
            <a:ext cx="355600" cy="355600"/>
          </a:xfrm>
          <a:prstGeom prst="rect">
            <a:avLst/>
          </a:prstGeom>
          <a:ln w="12700">
            <a:miter lim="400000"/>
          </a:ln>
          <a:effectLst>
            <a:outerShdw blurRad="25400" dist="12700" dir="16200000" rotWithShape="0">
              <a:srgbClr val="000000">
                <a:alpha val="80000"/>
              </a:srgbClr>
            </a:outerShdw>
          </a:effectLst>
        </p:spPr>
      </p:pic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1270000" y="1130300"/>
            <a:ext cx="10464800" cy="156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B6B8B9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270000" y="2641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algn="ctr" defTabSz="584200">
        <a:defRPr sz="8400">
          <a:solidFill>
            <a:srgbClr val="B6B8B9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solidFill>
            <a:srgbClr val="B6B8B9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solidFill>
            <a:srgbClr val="B6B8B9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solidFill>
            <a:srgbClr val="B6B8B9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solidFill>
            <a:srgbClr val="B6B8B9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solidFill>
            <a:srgbClr val="B6B8B9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solidFill>
            <a:srgbClr val="B6B8B9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solidFill>
            <a:srgbClr val="B6B8B9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solidFill>
            <a:srgbClr val="B6B8B9"/>
          </a:solidFill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votext.crc.nd.edu/" TargetMode="External"/><Relationship Id="rId4" Type="http://schemas.openxmlformats.org/officeDocument/2006/relationships/hyperlink" Target="http://ds.haverford.edu/wp/mappingmicrofinance/" TargetMode="External"/><Relationship Id="rId5" Type="http://schemas.openxmlformats.org/officeDocument/2006/relationships/hyperlink" Target="http://www.epigraphy.ca/" TargetMode="External"/><Relationship Id="rId6" Type="http://schemas.openxmlformats.org/officeDocument/2006/relationships/hyperlink" Target="http://tinyurl.com/fycchat2" TargetMode="External"/><Relationship Id="rId7" Type="http://schemas.openxmlformats.org/officeDocument/2006/relationships/hyperlink" Target="http://fycchat.blogspot.com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flu1918.lib.vt.edu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hsi.org" TargetMode="External"/><Relationship Id="rId4" Type="http://schemas.openxmlformats.org/officeDocument/2006/relationships/hyperlink" Target="http://www.wwp.brown.edu/outreach/seminars/" TargetMode="External"/><Relationship Id="rId5" Type="http://schemas.openxmlformats.org/officeDocument/2006/relationships/hyperlink" Target="http://chronicle.com/blogs/profhacker/" TargetMode="External"/><Relationship Id="rId6" Type="http://schemas.openxmlformats.org/officeDocument/2006/relationships/hyperlink" Target="http://www.skillcrush.com" TargetMode="External"/><Relationship Id="rId7" Type="http://schemas.openxmlformats.org/officeDocument/2006/relationships/hyperlink" Target="http://www.codecademy.com" TargetMode="External"/><Relationship Id="rId8" Type="http://schemas.openxmlformats.org/officeDocument/2006/relationships/hyperlink" Target="https://twitter.com/paigecmorgan/digital-humanitie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ds.ca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Relationship Id="rId3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155700" y="5041247"/>
            <a:ext cx="10464800" cy="351855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What is digital scholarship, and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 dirty="0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why does it matter</a:t>
            </a:r>
            <a:r>
              <a:rPr sz="4600" dirty="0" smtClean="0">
                <a:solidFill>
                  <a:srgbClr val="424242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?</a:t>
            </a:r>
            <a:endParaRPr lang="en-US" sz="4600" dirty="0" smtClean="0">
              <a:solidFill>
                <a:srgbClr val="424242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600" dirty="0">
              <a:solidFill>
                <a:srgbClr val="424242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424242"/>
                </a:solidFill>
              </a:rPr>
              <a:t>Paige Morgan</a:t>
            </a:r>
            <a:endParaRPr sz="4200" dirty="0">
              <a:solidFill>
                <a:srgbClr val="424242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 dirty="0">
                <a:solidFill>
                  <a:srgbClr val="424242"/>
                </a:solidFill>
              </a:rPr>
              <a:t>November 20th, 2014</a:t>
            </a:r>
          </a:p>
        </p:txBody>
      </p:sp>
      <p:pic>
        <p:nvPicPr>
          <p:cNvPr id="51" name="dmds-logo-transparent.png"/>
          <p:cNvPicPr/>
          <p:nvPr/>
        </p:nvPicPr>
        <p:blipFill>
          <a:blip r:embed="rId2">
            <a:extLst/>
          </a:blip>
          <a:srcRect t="6924"/>
          <a:stretch>
            <a:fillRect/>
          </a:stretch>
        </p:blipFill>
        <p:spPr>
          <a:xfrm>
            <a:off x="3128971" y="1968500"/>
            <a:ext cx="6746858" cy="3072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1270000" y="1130299"/>
            <a:ext cx="10464800" cy="1092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7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 dirty="0">
                <a:solidFill>
                  <a:srgbClr val="941751"/>
                </a:solidFill>
              </a:rPr>
              <a:t>Values behind DS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xfrm>
            <a:off x="1270000" y="2906237"/>
            <a:ext cx="10464800" cy="5763629"/>
          </a:xfrm>
          <a:prstGeom prst="rect">
            <a:avLst/>
          </a:prstGeom>
        </p:spPr>
        <p:txBody>
          <a:bodyPr lIns="0" tIns="0" rIns="0" bIns="0" numCol="2" spcCol="523240"/>
          <a:lstStyle/>
          <a:p>
            <a:pPr lvl="0">
              <a:defRPr sz="1800"/>
            </a:pPr>
            <a:r>
              <a:rPr sz="3600" dirty="0"/>
              <a:t>adaptive</a:t>
            </a:r>
          </a:p>
          <a:p>
            <a:pPr lvl="0">
              <a:defRPr sz="1800"/>
            </a:pPr>
            <a:r>
              <a:rPr sz="3600" dirty="0"/>
              <a:t>sustainable/resource-aware</a:t>
            </a:r>
          </a:p>
          <a:p>
            <a:pPr lvl="0">
              <a:defRPr sz="1800"/>
            </a:pPr>
            <a:r>
              <a:rPr sz="3600" dirty="0"/>
              <a:t>multimodal</a:t>
            </a:r>
          </a:p>
          <a:p>
            <a:pPr lvl="0">
              <a:defRPr sz="1800"/>
            </a:pPr>
            <a:r>
              <a:rPr sz="3600" dirty="0"/>
              <a:t>interdisciplinary</a:t>
            </a:r>
          </a:p>
          <a:p>
            <a:pPr lvl="0">
              <a:defRPr sz="1800"/>
            </a:pPr>
            <a:r>
              <a:rPr sz="3600" dirty="0"/>
              <a:t>auto-didactic</a:t>
            </a:r>
          </a:p>
          <a:p>
            <a:pPr lvl="0">
              <a:defRPr sz="1800"/>
            </a:pPr>
            <a:r>
              <a:rPr sz="3600" dirty="0"/>
              <a:t>collaborative</a:t>
            </a:r>
          </a:p>
          <a:p>
            <a:pPr lvl="0">
              <a:defRPr sz="1800"/>
            </a:pPr>
            <a:r>
              <a:rPr sz="3600" dirty="0"/>
              <a:t>ad hoc</a:t>
            </a:r>
          </a:p>
          <a:p>
            <a:pPr lvl="0">
              <a:defRPr sz="1800"/>
            </a:pPr>
            <a:r>
              <a:rPr sz="3600" dirty="0"/>
              <a:t>process &amp; product-driven</a:t>
            </a:r>
          </a:p>
          <a:p>
            <a:pPr lvl="0">
              <a:defRPr sz="1800"/>
            </a:pPr>
            <a:r>
              <a:rPr sz="3600" dirty="0"/>
              <a:t>accessible</a:t>
            </a:r>
          </a:p>
          <a:p>
            <a:pPr lvl="0">
              <a:defRPr sz="1800"/>
            </a:pPr>
            <a:r>
              <a:rPr sz="3600" dirty="0"/>
              <a:t>public &amp; transparent</a:t>
            </a:r>
          </a:p>
          <a:p>
            <a:pPr lvl="0">
              <a:defRPr sz="1800"/>
            </a:pPr>
            <a:r>
              <a:rPr sz="3600" dirty="0"/>
              <a:t>project-oriented</a:t>
            </a:r>
          </a:p>
          <a:p>
            <a:pPr lvl="0">
              <a:defRPr sz="1800"/>
            </a:pPr>
            <a:r>
              <a:rPr sz="3600" dirty="0"/>
              <a:t>transparency</a:t>
            </a:r>
          </a:p>
        </p:txBody>
      </p:sp>
      <p:sp>
        <p:nvSpPr>
          <p:cNvPr id="78" name="Shape 78"/>
          <p:cNvSpPr/>
          <p:nvPr/>
        </p:nvSpPr>
        <p:spPr>
          <a:xfrm>
            <a:off x="2879498" y="2159486"/>
            <a:ext cx="72458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 lvl="0">
              <a:defRPr sz="1800"/>
            </a:pPr>
            <a:r>
              <a:rPr sz="2500"/>
              <a:t>(not all of these values must be present simultaneously)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its-dangerous-to-go-alone-collaborate-mcmast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8042" y="1186575"/>
            <a:ext cx="11676273" cy="7297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dropped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7308" y="6396953"/>
            <a:ext cx="1625601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541585" y="1781661"/>
            <a:ext cx="11353801" cy="6596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6400" dirty="0">
                <a:solidFill>
                  <a:srgbClr val="941751"/>
                </a:solidFill>
              </a:rPr>
              <a:t>Websites for Evaluation</a:t>
            </a:r>
          </a:p>
          <a:p>
            <a:pPr lvl="0">
              <a:defRPr sz="1800"/>
            </a:pPr>
            <a:endParaRPr u="sng" dirty="0"/>
          </a:p>
          <a:p>
            <a:pPr lvl="0" defTabSz="457200">
              <a:defRPr sz="1800"/>
            </a:pPr>
            <a:r>
              <a:rPr sz="2000" dirty="0">
                <a:solidFill>
                  <a:srgbClr val="232323"/>
                </a:solidFill>
              </a:rPr>
              <a:t>An Epidemiology of Information:</a:t>
            </a:r>
          </a:p>
          <a:p>
            <a:pPr lvl="0" defTabSz="457200">
              <a:defRPr sz="1800"/>
            </a:pPr>
            <a:r>
              <a:rPr sz="2000" dirty="0">
                <a:solidFill>
                  <a:srgbClr val="232323"/>
                </a:solidFill>
              </a:rPr>
              <a:t> </a:t>
            </a:r>
            <a:r>
              <a:rPr sz="2000" dirty="0">
                <a:solidFill>
                  <a:srgbClr val="232323"/>
                </a:solidFill>
                <a:hlinkClick r:id="rId2"/>
              </a:rPr>
              <a:t>http://www.flu1918.lib.vt.edu</a:t>
            </a:r>
            <a:endParaRPr sz="2000" dirty="0">
              <a:solidFill>
                <a:srgbClr val="232323"/>
              </a:solidFill>
            </a:endParaRPr>
          </a:p>
          <a:p>
            <a:pPr lvl="0">
              <a:defRPr sz="1800"/>
            </a:pPr>
            <a:endParaRPr sz="2000" u="sng" dirty="0"/>
          </a:p>
          <a:p>
            <a:pPr lvl="0" defTabSz="457200">
              <a:defRPr sz="1800"/>
            </a:pPr>
            <a:r>
              <a:rPr sz="2000" dirty="0">
                <a:solidFill>
                  <a:srgbClr val="232323"/>
                </a:solidFill>
              </a:rPr>
              <a:t>Mr. Seel's Garden: </a:t>
            </a:r>
          </a:p>
          <a:p>
            <a:pPr lvl="0" defTabSz="457200">
              <a:defRPr sz="1800"/>
            </a:pPr>
            <a:r>
              <a:rPr sz="2000" dirty="0">
                <a:solidFill>
                  <a:srgbClr val="232323"/>
                </a:solidFill>
              </a:rPr>
              <a:t>http://www.mrseelsgarden.org</a:t>
            </a:r>
          </a:p>
          <a:p>
            <a:pPr lvl="0" defTabSz="457200">
              <a:defRPr sz="1800"/>
            </a:pPr>
            <a:endParaRPr sz="2000" dirty="0">
              <a:solidFill>
                <a:srgbClr val="232323"/>
              </a:solidFill>
            </a:endParaRPr>
          </a:p>
          <a:p>
            <a:pPr lvl="0" defTabSz="457200">
              <a:defRPr sz="1800"/>
            </a:pPr>
            <a:r>
              <a:rPr sz="2000" dirty="0">
                <a:solidFill>
                  <a:srgbClr val="232323"/>
                </a:solidFill>
              </a:rPr>
              <a:t>EvoText: </a:t>
            </a:r>
            <a:r>
              <a:rPr sz="2000" dirty="0">
                <a:solidFill>
                  <a:srgbClr val="232323"/>
                </a:solidFill>
                <a:hlinkClick r:id="rId3"/>
              </a:rPr>
              <a:t>http://evotext.crc.nd.edu</a:t>
            </a:r>
            <a:endParaRPr sz="2000" dirty="0">
              <a:solidFill>
                <a:srgbClr val="232323"/>
              </a:solidFill>
            </a:endParaRPr>
          </a:p>
          <a:p>
            <a:pPr lvl="0">
              <a:defRPr sz="1800"/>
            </a:pPr>
            <a:endParaRPr sz="2000" u="sng" dirty="0"/>
          </a:p>
          <a:p>
            <a:pPr lvl="0" defTabSz="457200">
              <a:defRPr sz="1800"/>
            </a:pPr>
            <a:r>
              <a:rPr sz="2000" dirty="0">
                <a:solidFill>
                  <a:srgbClr val="232323"/>
                </a:solidFill>
              </a:rPr>
              <a:t>Mapping Microfinance:</a:t>
            </a:r>
          </a:p>
          <a:p>
            <a:pPr lvl="0" defTabSz="457200">
              <a:defRPr sz="1800"/>
            </a:pPr>
            <a:r>
              <a:rPr sz="2000" dirty="0">
                <a:solidFill>
                  <a:srgbClr val="232323"/>
                </a:solidFill>
                <a:hlinkClick r:id="rId4"/>
              </a:rPr>
              <a:t>http://ds.haverford.edu/wp/mappingmicrofinance/</a:t>
            </a:r>
            <a:endParaRPr sz="2000" dirty="0">
              <a:solidFill>
                <a:srgbClr val="232323"/>
              </a:solidFill>
            </a:endParaRPr>
          </a:p>
          <a:p>
            <a:pPr lvl="0">
              <a:defRPr sz="1800"/>
            </a:pPr>
            <a:endParaRPr sz="2000" u="sng" dirty="0"/>
          </a:p>
          <a:p>
            <a:pPr lvl="0" defTabSz="457200">
              <a:defRPr sz="1800"/>
            </a:pPr>
            <a:r>
              <a:rPr sz="2000" dirty="0">
                <a:solidFill>
                  <a:srgbClr val="232323"/>
                </a:solidFill>
              </a:rPr>
              <a:t>Canadian Centre for Epigraphic Documents: </a:t>
            </a:r>
          </a:p>
          <a:p>
            <a:pPr lvl="0" defTabSz="457200">
              <a:defRPr sz="1800"/>
            </a:pPr>
            <a:r>
              <a:rPr sz="2000" dirty="0">
                <a:solidFill>
                  <a:srgbClr val="232323"/>
                </a:solidFill>
                <a:hlinkClick r:id="rId5"/>
              </a:rPr>
              <a:t>http://www.epigraphy.ca</a:t>
            </a:r>
            <a:endParaRPr sz="2000" dirty="0">
              <a:solidFill>
                <a:srgbClr val="232323"/>
              </a:solidFill>
            </a:endParaRPr>
          </a:p>
          <a:p>
            <a:pPr lvl="0">
              <a:defRPr sz="1800"/>
            </a:pPr>
            <a:endParaRPr sz="2000" u="sng" dirty="0"/>
          </a:p>
          <a:p>
            <a:pPr lvl="0">
              <a:defRPr sz="1800"/>
            </a:pPr>
            <a:r>
              <a:rPr sz="2000" u="sng" dirty="0"/>
              <a:t>www.twitter.com/feministhulk</a:t>
            </a:r>
          </a:p>
          <a:p>
            <a:pPr lvl="0">
              <a:defRPr sz="1800"/>
            </a:pPr>
            <a:r>
              <a:rPr sz="2000" u="sng" dirty="0"/>
              <a:t>www.theblockbot.com</a:t>
            </a:r>
          </a:p>
          <a:p>
            <a:pPr lvl="0">
              <a:defRPr sz="1800"/>
            </a:pPr>
            <a:r>
              <a:rPr sz="2000" u="sng" dirty="0">
                <a:hlinkClick r:id="rId6"/>
              </a:rPr>
              <a:t>http://tinyurl.com/fycchat2</a:t>
            </a:r>
            <a:r>
              <a:rPr sz="2000" u="sng" dirty="0"/>
              <a:t> and </a:t>
            </a:r>
            <a:r>
              <a:rPr sz="2000" u="sng" dirty="0">
                <a:hlinkClick r:id="rId7"/>
              </a:rPr>
              <a:t>http://fycchat.blogspot.com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732085" y="1333500"/>
            <a:ext cx="10922001" cy="1041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9417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941751"/>
                </a:solidFill>
              </a:rPr>
              <a:t>Website Evaluation Questions</a:t>
            </a:r>
          </a:p>
        </p:txBody>
      </p:sp>
      <p:sp>
        <p:nvSpPr>
          <p:cNvPr id="86" name="Shape 86"/>
          <p:cNvSpPr/>
          <p:nvPr/>
        </p:nvSpPr>
        <p:spPr>
          <a:xfrm>
            <a:off x="947985" y="2603500"/>
            <a:ext cx="10490201" cy="604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r>
              <a:rPr sz="3400"/>
              <a:t>What do you see as the project’s goals and/or priorities?</a:t>
            </a:r>
          </a:p>
          <a:p>
            <a:pPr lvl="0" algn="l" defTabSz="457200">
              <a:defRPr sz="1800"/>
            </a:pPr>
            <a:endParaRPr sz="3400"/>
          </a:p>
          <a:p>
            <a:pPr lvl="0" algn="l" defTabSz="457200">
              <a:defRPr sz="1800"/>
            </a:pPr>
            <a:r>
              <a:rPr sz="3400"/>
              <a:t>Which DS values do you see in operation?</a:t>
            </a:r>
          </a:p>
          <a:p>
            <a:pPr lvl="0" algn="l" defTabSz="457200">
              <a:defRPr sz="1800"/>
            </a:pPr>
            <a:endParaRPr sz="3400"/>
          </a:p>
          <a:p>
            <a:pPr lvl="0" algn="l" defTabSz="457200">
              <a:defRPr sz="1800"/>
            </a:pPr>
            <a:r>
              <a:rPr sz="3400"/>
              <a:t>What sort of usage (and user) is being posited?</a:t>
            </a:r>
          </a:p>
          <a:p>
            <a:pPr lvl="0" algn="l" defTabSz="457200">
              <a:defRPr sz="1800"/>
            </a:pPr>
            <a:endParaRPr sz="3400"/>
          </a:p>
          <a:p>
            <a:pPr lvl="0" algn="l" defTabSz="457200">
              <a:defRPr sz="1800"/>
            </a:pPr>
            <a:r>
              <a:rPr sz="3400"/>
              <a:t>What aspects (if any) aren’t working well?</a:t>
            </a:r>
          </a:p>
          <a:p>
            <a:pPr lvl="0" algn="l" defTabSz="457200">
              <a:defRPr sz="1800"/>
            </a:pPr>
            <a:endParaRPr sz="3400"/>
          </a:p>
          <a:p>
            <a:pPr lvl="0" algn="l" defTabSz="457200">
              <a:defRPr sz="1800"/>
            </a:pPr>
            <a:r>
              <a:rPr sz="3400"/>
              <a:t>Is there anything else that stands out, or raises questions for you?</a:t>
            </a:r>
          </a:p>
          <a:p>
            <a:pPr lvl="0" algn="l" defTabSz="457200">
              <a:defRPr sz="1800"/>
            </a:pPr>
            <a:endParaRPr sz="3400"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154406" y="1551651"/>
            <a:ext cx="10695988" cy="665029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939393"/>
                </a:solidFill>
              </a:rPr>
              <a:t>The big question: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8400">
              <a:solidFill>
                <a:srgbClr val="93939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939393"/>
                </a:solidFill>
              </a:rPr>
              <a:t>What do</a:t>
            </a:r>
            <a:r>
              <a:rPr sz="8400">
                <a:solidFill>
                  <a:srgbClr val="941751"/>
                </a:solidFill>
              </a:rPr>
              <a:t> </a:t>
            </a:r>
            <a:r>
              <a:rPr sz="8400">
                <a:solidFill>
                  <a:srgbClr val="941751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you</a:t>
            </a:r>
            <a:r>
              <a:rPr sz="8400">
                <a:solidFill>
                  <a:srgbClr val="939393"/>
                </a:solidFill>
              </a:rPr>
              <a:t> want to do with digital scholarship?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title"/>
          </p:nvPr>
        </p:nvSpPr>
        <p:spPr>
          <a:xfrm>
            <a:off x="1270000" y="965200"/>
            <a:ext cx="10464800" cy="1562100"/>
          </a:xfrm>
          <a:prstGeom prst="rect">
            <a:avLst/>
          </a:prstGeom>
        </p:spPr>
        <p:txBody>
          <a:bodyPr/>
          <a:lstStyle>
            <a:lvl1pPr>
              <a:defRPr sz="4500">
                <a:solidFill>
                  <a:srgbClr val="42424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424242"/>
                </a:solidFill>
              </a:rPr>
              <a:t>Resources for further training and collaboration</a:t>
            </a:r>
          </a:p>
        </p:txBody>
      </p:sp>
      <p:sp>
        <p:nvSpPr>
          <p:cNvPr id="91" name="Shape 91"/>
          <p:cNvSpPr>
            <a:spLocks noGrp="1"/>
          </p:cNvSpPr>
          <p:nvPr>
            <p:ph type="body" idx="1"/>
          </p:nvPr>
        </p:nvSpPr>
        <p:spPr>
          <a:xfrm>
            <a:off x="1270000" y="2463800"/>
            <a:ext cx="10464800" cy="6096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Sherman Centre for Digital Scholarship: (</a:t>
            </a:r>
            <a:r>
              <a:rPr sz="2400" u="sng">
                <a:hlinkClick r:id="rId2"/>
              </a:rPr>
              <a:t>http://scds.ca</a:t>
            </a:r>
            <a:r>
              <a:rPr sz="2400"/>
              <a:t>)</a:t>
            </a:r>
          </a:p>
          <a:p>
            <a:pPr lvl="0">
              <a:defRPr sz="1800"/>
            </a:pPr>
            <a:r>
              <a:rPr sz="2400"/>
              <a:t>HASTAC (http://www.hastac.org)</a:t>
            </a:r>
          </a:p>
          <a:p>
            <a:pPr lvl="0">
              <a:defRPr sz="1800"/>
            </a:pPr>
            <a:r>
              <a:rPr sz="2400"/>
              <a:t>DHSI (</a:t>
            </a:r>
            <a:r>
              <a:rPr sz="2400" u="sng">
                <a:hlinkClick r:id="rId3"/>
              </a:rPr>
              <a:t>http://www.dhsi.org</a:t>
            </a:r>
            <a:r>
              <a:rPr sz="2400"/>
              <a:t>)</a:t>
            </a:r>
          </a:p>
          <a:p>
            <a:pPr lvl="0">
              <a:defRPr sz="1800"/>
            </a:pPr>
            <a:r>
              <a:rPr sz="2400"/>
              <a:t>TEI Seminars at Brown University (</a:t>
            </a:r>
            <a:r>
              <a:rPr sz="2400" u="sng">
                <a:hlinkClick r:id="rId4"/>
              </a:rPr>
              <a:t>http://www.wwp.brown.edu/outreach/seminars/</a:t>
            </a:r>
            <a:r>
              <a:rPr sz="2400"/>
              <a:t>)</a:t>
            </a:r>
          </a:p>
          <a:p>
            <a:pPr lvl="0">
              <a:defRPr sz="1800"/>
            </a:pPr>
            <a:r>
              <a:rPr sz="2400"/>
              <a:t>Profhacker (</a:t>
            </a:r>
            <a:r>
              <a:rPr sz="2400" u="sng">
                <a:hlinkClick r:id="rId5"/>
              </a:rPr>
              <a:t>http://chronicle.com/blogs/profhacker/</a:t>
            </a:r>
            <a:r>
              <a:rPr sz="2400"/>
              <a:t>)</a:t>
            </a:r>
          </a:p>
          <a:p>
            <a:pPr lvl="0">
              <a:defRPr sz="1800"/>
            </a:pPr>
            <a:r>
              <a:rPr sz="2400"/>
              <a:t>Online coding courses: Skillcrush (</a:t>
            </a:r>
            <a:r>
              <a:rPr sz="2400" u="sng">
                <a:hlinkClick r:id="rId6"/>
              </a:rPr>
              <a:t>http://www.skillcrush.com</a:t>
            </a:r>
            <a:r>
              <a:rPr sz="2400"/>
              <a:t>) and Codecademy (</a:t>
            </a:r>
            <a:r>
              <a:rPr sz="2400" u="sng">
                <a:hlinkClick r:id="rId7"/>
              </a:rPr>
              <a:t>http://www.codecademy.com</a:t>
            </a:r>
            <a:r>
              <a:rPr sz="2400"/>
              <a:t>), many others (just google!)</a:t>
            </a:r>
          </a:p>
          <a:p>
            <a:pPr lvl="0">
              <a:defRPr sz="1800"/>
            </a:pPr>
            <a:r>
              <a:rPr sz="2400"/>
              <a:t>Digital Humanities on Twitter -- no account needed (</a:t>
            </a:r>
            <a:r>
              <a:rPr sz="2400" u="sng">
                <a:hlinkClick r:id="rId8"/>
              </a:rPr>
              <a:t>https://twitter.com/paigecmorgan/digital-humanities</a:t>
            </a:r>
            <a:r>
              <a:rPr sz="2400"/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500">
                <a:solidFill>
                  <a:srgbClr val="9417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500">
                <a:solidFill>
                  <a:srgbClr val="941751"/>
                </a:solidFill>
              </a:rPr>
              <a:t>Thank you!</a:t>
            </a:r>
          </a:p>
        </p:txBody>
      </p:sp>
      <p:sp>
        <p:nvSpPr>
          <p:cNvPr id="94" name="Shape 94"/>
          <p:cNvSpPr/>
          <p:nvPr/>
        </p:nvSpPr>
        <p:spPr>
          <a:xfrm>
            <a:off x="-2258" y="5054599"/>
            <a:ext cx="13004801" cy="218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/>
            </a:pPr>
            <a:endParaRPr sz="3600">
              <a:solidFill>
                <a:srgbClr val="941751"/>
              </a:solidFill>
            </a:endParaRPr>
          </a:p>
          <a:p>
            <a:pPr lvl="0">
              <a:defRPr sz="1800"/>
            </a:pPr>
            <a:endParaRPr sz="3600">
              <a:solidFill>
                <a:srgbClr val="941751"/>
              </a:solidFill>
            </a:endParaRPr>
          </a:p>
          <a:p>
            <a:pPr lvl="0">
              <a:defRPr sz="1800"/>
            </a:pPr>
            <a:r>
              <a:rPr sz="3600">
                <a:solidFill>
                  <a:srgbClr val="941751"/>
                </a:solidFill>
              </a:rPr>
              <a:t>Next week:  </a:t>
            </a:r>
          </a:p>
          <a:p>
            <a:pPr lvl="0">
              <a:defRPr sz="1800"/>
            </a:pPr>
            <a:r>
              <a:rPr sz="3600">
                <a:solidFill>
                  <a:srgbClr val="941751"/>
                </a:solidFill>
              </a:rPr>
              <a:t>Using Social Media for Learning and Professionalization</a:t>
            </a:r>
          </a:p>
        </p:txBody>
      </p:sp>
      <p:pic>
        <p:nvPicPr>
          <p:cNvPr id="95" name="scds logo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750" y="3324599"/>
            <a:ext cx="6666659" cy="1760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Library_full_colour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58303" y="3324649"/>
            <a:ext cx="3154297" cy="1760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7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941751"/>
                </a:solidFill>
              </a:rPr>
              <a:t>Goals: what I can do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500"/>
              <a:t>Provide necessary background via these workshops and Sherman Centre website, events, and staff.</a:t>
            </a:r>
          </a:p>
          <a:p>
            <a:pPr lvl="0">
              <a:defRPr sz="1800"/>
            </a:pPr>
            <a:r>
              <a:rPr sz="3500"/>
              <a:t>Allow you to begin charting your own course, and figure out what kind of engagement you want with digital scholarship.</a:t>
            </a:r>
          </a:p>
          <a:p>
            <a:pPr lvl="0">
              <a:defRPr sz="1800"/>
            </a:pPr>
            <a:r>
              <a:rPr sz="3500"/>
              <a:t>Make digital scholarship a safer, less intimidating, and more welcoming space for experimenting.</a:t>
            </a:r>
          </a:p>
          <a:p>
            <a:pPr lvl="0">
              <a:defRPr sz="1800"/>
            </a:pPr>
            <a:r>
              <a:rPr sz="3500"/>
              <a:t>Start building a digital scholarship cohort at McMaster.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647700" y="1130300"/>
            <a:ext cx="11264900" cy="1562100"/>
          </a:xfrm>
          <a:prstGeom prst="rect">
            <a:avLst/>
          </a:prstGeom>
        </p:spPr>
        <p:txBody>
          <a:bodyPr/>
          <a:lstStyle>
            <a:lvl1pPr>
              <a:defRPr sz="8400">
                <a:solidFill>
                  <a:srgbClr val="9417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941751"/>
                </a:solidFill>
              </a:rPr>
              <a:t>Limits: what I can’t do</a:t>
            </a:r>
          </a:p>
        </p:txBody>
      </p:sp>
      <p:pic>
        <p:nvPicPr>
          <p:cNvPr id="57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8700" y="2527300"/>
            <a:ext cx="3314700" cy="4231532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/>
        </p:nvSpPr>
        <p:spPr>
          <a:xfrm>
            <a:off x="2573585" y="6616700"/>
            <a:ext cx="7848601" cy="157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lnSpc>
                <a:spcPct val="70000"/>
              </a:lnSpc>
              <a:defRPr sz="1800"/>
            </a:pPr>
            <a:r>
              <a:rPr sz="4800">
                <a:latin typeface="Arial Black"/>
                <a:ea typeface="Arial Black"/>
                <a:cs typeface="Arial Black"/>
                <a:sym typeface="Arial Black"/>
              </a:rPr>
              <a:t>CAN BECOME </a:t>
            </a:r>
          </a:p>
          <a:p>
            <a:pPr lvl="0">
              <a:lnSpc>
                <a:spcPct val="70000"/>
              </a:lnSpc>
              <a:defRPr sz="1800"/>
            </a:pPr>
            <a:r>
              <a:rPr sz="4800">
                <a:latin typeface="Arial Black"/>
                <a:ea typeface="Arial Black"/>
                <a:cs typeface="Arial Black"/>
                <a:sym typeface="Arial Black"/>
              </a:rPr>
              <a:t>A DIGITAL SCHOLAR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1" animBg="1" advAuto="0"/>
      <p:bldP spid="58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1863" y="1700294"/>
            <a:ext cx="6705601" cy="5067301"/>
          </a:xfrm>
          <a:prstGeom prst="rect">
            <a:avLst/>
          </a:prstGeom>
        </p:spPr>
      </p:pic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7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941751"/>
                </a:solidFill>
              </a:rPr>
              <a:t>But don’t worry...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xfrm>
            <a:off x="1270000" y="1832378"/>
            <a:ext cx="10487055" cy="5929258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939393"/>
                </a:solidFill>
              </a:rPr>
              <a:t>The point of this workshop is not to </a:t>
            </a:r>
            <a:r>
              <a:rPr sz="8400">
                <a:solidFill>
                  <a:srgbClr val="941751"/>
                </a:solidFill>
              </a:rPr>
              <a:t>convert </a:t>
            </a:r>
            <a:r>
              <a:rPr sz="8400">
                <a:solidFill>
                  <a:srgbClr val="939393"/>
                </a:solidFill>
              </a:rPr>
              <a:t>you to digital scholarship.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1269999" y="1650731"/>
            <a:ext cx="10464801" cy="624159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941751"/>
                </a:solidFill>
              </a:rPr>
              <a:t>There is </a:t>
            </a:r>
            <a:r>
              <a:rPr sz="8400">
                <a:solidFill>
                  <a:srgbClr val="929292"/>
                </a:solidFill>
              </a:rPr>
              <a:t>no single way </a:t>
            </a:r>
            <a:r>
              <a:rPr sz="8400">
                <a:solidFill>
                  <a:srgbClr val="941751"/>
                </a:solidFill>
              </a:rPr>
              <a:t>of being a digital scholar.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B6B8B9"/>
                </a:solidFill>
              </a:rPr>
              <a:t>Defining DS</a:t>
            </a:r>
          </a:p>
        </p:txBody>
      </p:sp>
      <p:sp>
        <p:nvSpPr>
          <p:cNvPr id="68" name="Shape 6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“the use of digital evidence, [or] methods of inquiry, [or] research, [or] publication and[/or] preservation to achieve scholarly and research goals.” </a:t>
            </a:r>
            <a:r>
              <a:rPr sz="2000"/>
              <a:t>(Scholarly Communication Institute, University of Virginia)</a:t>
            </a:r>
            <a:endParaRPr sz="3600"/>
          </a:p>
          <a:p>
            <a:pPr lvl="0">
              <a:defRPr sz="1800"/>
            </a:pPr>
            <a:r>
              <a:rPr sz="3600"/>
              <a:t>By its stability, or lack thereof</a:t>
            </a:r>
          </a:p>
          <a:p>
            <a:pPr lvl="0">
              <a:defRPr sz="1800"/>
            </a:pPr>
            <a:r>
              <a:rPr sz="3600"/>
              <a:t>By the diversity of tools and methods that are being used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70000" y="740329"/>
            <a:ext cx="10464800" cy="276344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B6B8B9"/>
                </a:solidFill>
              </a:rPr>
              <a:t>Digital scholarship? Or Digital humanities?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xfrm>
            <a:off x="1270000" y="3338394"/>
            <a:ext cx="10464801" cy="5500806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700"/>
              <a:t>Many of the tools/methods/projects in digital humanities can be adapted for digital scholarship, and vice-versa.</a:t>
            </a:r>
          </a:p>
          <a:p>
            <a:pPr lvl="0">
              <a:defRPr sz="1800"/>
            </a:pPr>
            <a:r>
              <a:rPr sz="2700"/>
              <a:t>Primary difference: digital “stuff” may feel more unfamiliar to humanities scholars and departments — effecting the way that you frame what you’re doing.</a:t>
            </a:r>
          </a:p>
          <a:p>
            <a:pPr lvl="0">
              <a:defRPr sz="1800"/>
            </a:pPr>
            <a:r>
              <a:rPr sz="2700"/>
              <a:t>As a result of this unfamiliarity, it may be easier to find how-to guides/tutorials by searching for “digital humanities” than DS.</a:t>
            </a:r>
          </a:p>
          <a:p>
            <a:pPr lvl="0">
              <a:defRPr sz="1800"/>
            </a:pPr>
            <a:r>
              <a:rPr sz="2700"/>
              <a:t>Do you see a difference between the two? If so, it’s probably worth discussing further…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941751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941751"/>
                </a:solidFill>
              </a:rPr>
              <a:t>Why values?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1270000" y="2641600"/>
            <a:ext cx="10464801" cy="5715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000"/>
              <a:t>While the tools, projects, and methods are diverse, values tend to be more consistent</a:t>
            </a:r>
          </a:p>
          <a:p>
            <a:pPr lvl="0">
              <a:defRPr sz="1800"/>
            </a:pPr>
            <a:r>
              <a:rPr sz="4000"/>
              <a:t>The values that inform digital scholarship are key to deciding what you want to do</a:t>
            </a:r>
          </a:p>
          <a:p>
            <a:pPr lvl="0">
              <a:defRPr sz="1800"/>
            </a:pPr>
            <a:r>
              <a:rPr sz="4000"/>
              <a:t>Understanding the values that drive digital scholarship allows you to participate in conversations whether or not you yourself identify as a digital scholar.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630</Words>
  <Application>Microsoft Macintosh PowerPoint</Application>
  <PresentationFormat>Custom</PresentationFormat>
  <Paragraphs>88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White</vt:lpstr>
      <vt:lpstr>PowerPoint Presentation</vt:lpstr>
      <vt:lpstr>Goals: what I can do</vt:lpstr>
      <vt:lpstr>Limits: what I can’t do</vt:lpstr>
      <vt:lpstr>But don’t worry...</vt:lpstr>
      <vt:lpstr>The point of this workshop is not to convert you to digital scholarship.</vt:lpstr>
      <vt:lpstr>There is no single way of being a digital scholar.</vt:lpstr>
      <vt:lpstr>Defining DS</vt:lpstr>
      <vt:lpstr>Digital scholarship? Or Digital humanities?</vt:lpstr>
      <vt:lpstr>Why values?</vt:lpstr>
      <vt:lpstr>Values behind DS</vt:lpstr>
      <vt:lpstr>PowerPoint Presentation</vt:lpstr>
      <vt:lpstr>PowerPoint Presentation</vt:lpstr>
      <vt:lpstr>PowerPoint Presentation</vt:lpstr>
      <vt:lpstr>The big question:  What do you want to do with digital scholarship?</vt:lpstr>
      <vt:lpstr>Resources for further training and collaboration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Paige Morgan</cp:lastModifiedBy>
  <cp:revision>2</cp:revision>
  <dcterms:modified xsi:type="dcterms:W3CDTF">2015-06-26T02:03:15Z</dcterms:modified>
</cp:coreProperties>
</file>